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3" r:id="rId2"/>
    <p:sldId id="290" r:id="rId3"/>
    <p:sldId id="258" r:id="rId4"/>
    <p:sldId id="259" r:id="rId5"/>
    <p:sldId id="262" r:id="rId6"/>
    <p:sldId id="263" r:id="rId7"/>
    <p:sldId id="260" r:id="rId8"/>
    <p:sldId id="261" r:id="rId9"/>
    <p:sldId id="265" r:id="rId10"/>
    <p:sldId id="266" r:id="rId11"/>
    <p:sldId id="264" r:id="rId12"/>
    <p:sldId id="257" r:id="rId13"/>
    <p:sldId id="273" r:id="rId14"/>
    <p:sldId id="272" r:id="rId15"/>
    <p:sldId id="268" r:id="rId16"/>
    <p:sldId id="269" r:id="rId17"/>
    <p:sldId id="267" r:id="rId18"/>
    <p:sldId id="286" r:id="rId19"/>
    <p:sldId id="287" r:id="rId20"/>
    <p:sldId id="291" r:id="rId21"/>
    <p:sldId id="274" r:id="rId22"/>
    <p:sldId id="277" r:id="rId23"/>
    <p:sldId id="278" r:id="rId24"/>
    <p:sldId id="279" r:id="rId25"/>
    <p:sldId id="280" r:id="rId26"/>
    <p:sldId id="284" r:id="rId27"/>
    <p:sldId id="285" r:id="rId28"/>
    <p:sldId id="281" r:id="rId29"/>
    <p:sldId id="288" r:id="rId30"/>
    <p:sldId id="289" r:id="rId31"/>
    <p:sldId id="28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93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D19C8-F3B4-49F5-83DC-1B0F4CD38756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8FB05-16EE-444B-90DE-5FD7AF344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0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8FB05-16EE-444B-90DE-5FD7AF344CB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6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05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643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462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71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336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804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81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77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67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20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95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00D33-EC7B-44E2-A8E8-F533A928357E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BED32-F56D-428A-9C8E-096F884F2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02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edsoo.ru/Metodicheskie_rekomendacii_po_formirovaniyu_funkcionalnoj_gramotnosti_obuchayuschihsya_5_9_klassov_s_ispolzovaniem_otkritogo_banka_za.htm" TargetMode="External"/><Relationship Id="rId2" Type="http://schemas.openxmlformats.org/officeDocument/2006/relationships/hyperlink" Target="http://www.j-spacetime.com/actual%20content/t8v1/t8v1_PDF/2227-9490e-aprovr_e-ast8-1.2015.12-%D0%95%D1%80%D0%BC%D0%BE%D0%BB%D0%B5%D0%BD%D0%BA%D0%BE%D0%92%D0%90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arant.ru/products/ipo/prime/doc/407288976/?ysclid=mdyaazot1m413134713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8497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рабочей тетради к курсу внеурочной деятельности «Функциональная грамотность: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жизни»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«Глобальная компетентность»)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6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31278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 доступен)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43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53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Курсовая подготовка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(издательство «Просвещение»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529" y="1628800"/>
            <a:ext cx="6124575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6124575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15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Способность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вступать в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с внешней средой 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адаптироваться 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ней.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элементарной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как способности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читать, понимать, составлять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короткие тексты 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простейшие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 действия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г. есть уровень знаний, умений 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обеспечивающий нормальное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в системе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отношений, который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 минимально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необходимым для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личности в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культурной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среде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[1]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12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функциональной грамотности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5" b="11099"/>
          <a:stretch/>
        </p:blipFill>
        <p:spPr bwMode="auto">
          <a:xfrm>
            <a:off x="7582" y="1916832"/>
            <a:ext cx="9136418" cy="3753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56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Глобальная компетентность и «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038600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 — это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ценностно-интегративный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имеющий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собственное предметное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содержание, ценностную основу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нацеленный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универсальных навыков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 skills).</a:t>
            </a:r>
          </a:p>
          <a:p>
            <a:pPr marL="0" indent="0">
              <a:buNone/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КовальТ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В.,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Дюкова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Е.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51411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Глобальная компетентность определяется как многомерная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способность, которая включает в себя: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 глобальные и межкультурные проблемы,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ценить различные взгляды и мировоззрения,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уважительно взаимодействовать с другими,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для коллективного благополучия и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15327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кейса (5 класс)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72344"/>
            <a:ext cx="5688632" cy="402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412" y="2649490"/>
            <a:ext cx="5351512" cy="378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0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кейса (6 класс)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5" y="852380"/>
            <a:ext cx="6379720" cy="451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8" y="2276872"/>
            <a:ext cx="6108957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46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15700"/>
            <a:ext cx="3683868" cy="521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96839"/>
            <a:ext cx="3569140" cy="504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1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Критическое мышление –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тип мышления, который помогает критически относиться к любым утверждениям, не принимать ничего на веру без доказательств, но быть при этом открытым новым идеям, методам и развивается путём наложения новой информации на жизненный личный опыт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 с. 75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41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развития критического мышления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базовые мыслительные навыки человека в открытом информационном пространстве и учит применять эти навыки на практике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 с. 76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18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для жизни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Мои документы\фг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70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в лицее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4" t="22984" r="25074" b="15524"/>
          <a:stretch/>
        </p:blipFill>
        <p:spPr bwMode="auto">
          <a:xfrm>
            <a:off x="1259632" y="1196752"/>
            <a:ext cx="6430298" cy="44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188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Папки с кейсами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3" descr="C:\Мои документы\банк пед опыта\картинки\20250808_0938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78" y="1209239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Мои документы\банк пед опыта\картинки\20250808_094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068" y="2420888"/>
            <a:ext cx="547260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1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листы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23017" r="17785" b="10515"/>
          <a:stretch/>
        </p:blipFill>
        <p:spPr bwMode="auto">
          <a:xfrm>
            <a:off x="467544" y="1196752"/>
            <a:ext cx="8258629" cy="48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6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 (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5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" t="22909" r="5505" b="11235"/>
          <a:stretch/>
        </p:blipFill>
        <p:spPr bwMode="auto">
          <a:xfrm>
            <a:off x="251520" y="1602787"/>
            <a:ext cx="8604448" cy="362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84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презентации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(пример 6 класс)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Мои документы\фг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7"/>
            <a:ext cx="3218160" cy="181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2670043" cy="200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80727"/>
            <a:ext cx="2502024" cy="187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87252"/>
            <a:ext cx="2608064" cy="195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78" y="3501008"/>
            <a:ext cx="2732075" cy="204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715" y="4363518"/>
            <a:ext cx="2718048" cy="203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97" y="3527846"/>
            <a:ext cx="2849304" cy="213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738" y="4564312"/>
            <a:ext cx="2546342" cy="190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91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детей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«уходят» от вопроса, когда высказывают своё мнение,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завершают рассуждение, сбиваются с мысли,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спытывают трудности в подборе примеров и аргументов «за» и «против».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16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Диагностическая работа (5 класс)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3503"/>
            <a:ext cx="6647656" cy="470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73503"/>
            <a:ext cx="3623320" cy="248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20050"/>
            <a:ext cx="3638306" cy="2573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50808"/>
            <a:ext cx="3563067" cy="251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4764"/>
            <a:ext cx="3231128" cy="228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54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заданий и система оценивания диагностической работы (5 класс)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6365"/>
            <a:ext cx="3528392" cy="49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90417"/>
            <a:ext cx="4459874" cy="474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14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544616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заданий по глобальным компетенциям стимулирует познавательную активность школьников;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устойчивая мотивация к занятиям;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эмоциональный интеллект (дети учатся ставить себя на место другого человека);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совершенствуются навыки работы с информацией; 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интересом выполняют задания, позволяющие продемонстрировать своё отношение, высказать своё мнение в рамках поставленных проблем; 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готовы и способны к совместной деятельности;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школьников повышается уровень экологической культуры, растёт осознание глобального характера экологических проблем и путей их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10245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Азимов, Э. Г. Новый словарь методических терминов и понятий (теория и практика обучения языкам) / Э. Г. Азимов, А. Н. Щукин. – М. : Изд-во ИКАР, 2009. – 448 с.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экспертов по функциональной грамотности. Глобальные компетенции / под ред. Г. С. Ковалёвой, Т. В. Коваль. – М., 2019. – 62 с.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компетенции. Методические рекомендации по формированию функциональной грамотности обучающихся 5-9 классов с использованием открытого банка заданий на цифровой платформе / под ред. Г. С. Ковалёвой, Т. В. Коваль. – М., 2021. – 124 с.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компетенции. Сборник эталонных заданий. Выпуск 1 : учеб. пособие для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организаций / Г. С. Ковалёва, Т. В. Коваль, С. Е.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под ред. Г. С. Ковалёвой, Т. В. Коваль. – М. ; СПб. : Просвещение, 2020. – 79 с. : ил. – (Функциональная грамотность. Учимся для жизни).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компетенции: Сборник эталонных заданий : выпуск 2 : учеб. пособие / Г. С. Ковалёва, Т. В. Коваль, С. Е.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под ред. Г. С. Ковалёвой, Т. В. Коваль. – 3-е изд., стер. – М. ; СПб. : Просвещение, 2023. – 111, [1] с. : ил. – (Функциональная грамотность. Учимся для жизни).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Ермоленко, В.А. Развитие функциональной грамотности обучающегося: теоретический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спект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[Электронный ресурс] / В. А. Ермоленко // Электронное научное издание альманах Пространство и Время. – 2015. – Т. 8. –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1. –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j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-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spacetime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com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actual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%20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content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8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v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1/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8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v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1_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PDF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/2227-9490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-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aprovr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_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-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ast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8-1.2015.12-%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0%95%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1%80%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BC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BE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BB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5%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BA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BE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0%92%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0%90.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pdf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05.08.2025).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Коваль, Т.В. Глобальные компетенции [Электронный ресурс] / Т.В. Коваль, С.Е.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Методические рекомендации по формированию функциональной грамотности обучающихся 5-9 классов с использованием открытого банка заданий на цифровой платформе по шести направлениям функциональной грамотности в учебном процессе и для проведения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внутришкольного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мониторинга формирования функциональной грамотности обучающихся / под ред. Г. С. Ковалевой. – М. : ФГБНУ «Институт стратегии развития образования РАО», 2022. 360 с. –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edsoo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Metodicheskie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rekomendacii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po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formirovaniyu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funkcionalnoj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gramotnosti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obuchayuschihsya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_5_9_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klassov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ispolzovaniem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otkritogo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banka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za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htm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05.08.2025).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обучения иностранным языкам: традиции и современность / под. ред. А. А. Миролюбова. – Обнинск : Титул, 2012. – 464 с.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формированию функциональной грамотности обучающихся 5-9 классов во внеурочной деятельности (с использованием открытого банка заданий на основе программы курса внеурочной деятельности «Функциональная грамотность: учимся для жизни»). 5 класс / [Г. С. Ковалева, А.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Бочихина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Ю. Н.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др.] ;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научн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ред. Г. С. Ковалева. – М. : ФГБНУ «Институт стратегии развития образования», 2023. – 197 с. : ил.</a:t>
            </a:r>
          </a:p>
          <a:p>
            <a:pPr marL="514350" indent="-514350">
              <a:buFont typeface="+mj-lt"/>
              <a:buAutoNum type="arabicPeriod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стандарта. ФГОС ООО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32859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 Требования к условиям реализации программы основного общего образования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35.2. В целях обеспечения реализации программы основного общего образования в Организации для участников образовательных отношений должны создаваться условия, обеспечивающие возможность:</a:t>
            </a: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функциональной грамотности обучающихся (способности решать учебные задачи и жизненные проблемные ситуации на основе сформированных предметных,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универсальных способов деятельности), включающей овладение ключевыми компетенциями, составляющими основу дальнейшего успешного образования и ориентации в мире профессий;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645024"/>
            <a:ext cx="8352928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336704"/>
          </a:xfrm>
        </p:spPr>
        <p:txBody>
          <a:bodyPr>
            <a:normAutofit fontScale="47500" lnSpcReduction="20000"/>
          </a:bodyPr>
          <a:lstStyle/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Методические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формированию функциональной грамотности обучающихся 5-9 классов во внеурочной деятельности (с использованием открытого банка заданий на основе программы курса внеурочной деятельности «Функциональная грамотность: учимся для жизни»). 6 класс / [Г. С. Ковалева, А.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Бочихина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Ю. Н.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др.] 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научн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ред. Г. С. Ковалева. – М. : ФГБНУ «Институт стратегии развития образования», 2023. – 232 с. 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ил.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Методические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рекомендации. Открытый банк заданий 2020 г. [Электронный ресурс]. – URL: http://skiv.instrao.ru (дата обращения: 01.11.2020).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Педагогические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в образовании : учеб. пособие / Л. Д. Столяренко [и др.] ; отв. ред. С. И. Самыгин. – Ростов н/Д : Феникс, 2022. – 318 с. : ил. – (Высшее образование). 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Приказ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просвещения РФ от 18 мая 2023 г. N 370 “Об утверждении федеральной образовательной программы основного общего образования” [Электронный ресурс]. 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garant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products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ipo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prime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doc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/407288976/?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ysclid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=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mdyaazot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413134713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обращения: 05.08.2025). 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Приказ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просвещения РФ от 31 мая 2021 г. № 287 «Об утверждении федерального государственного образовательного стандарта основного общего образования» [Электронный ресурс]. – URL: https://www.garant.ru/products/ipo/prime/doc/401333920/ (дата обращения: 05.08.2025). 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Примерная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программа основного общего образования. Английский язык (для 5–9 классов образовательных организаций), 2021 г. [Электронный ресурс]. – URL: https://edsoo.ru/Predmet_Anglijskij_yazik.htm (дата обращения: 05.08.2025). 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Рабочая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курса внеурочной деятельности. Функциональная грамотность: учимся для жизни (основное общее образование) [Электронный ресурс]. – https://edsoo.ru/wp-content/uploads/2023/08.pdf (дата обращения: 05.08.2025). 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Федеральный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29.12.2012 N 273-ФЗ (ред. от 08.06.2020) «Об образовании в Российской Федерации» (с изм. и доп., вступ. в силу с 01.07.2020) [Электронный ресурс]. – URL: http://www.consultant.ru/document/cons_doc_LAW_140174/66c0c83e63d34f08870033f56479217971de7ae4/ (дата обращения: 05.08.2025). 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Функциональная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грамотность: глобальные компетенции. Отчет по результатам международного исследования PISA-2018 [Электронный ресурс]. – URL: https://fioco.ru/Media/Default/Documents/%D0%9C%D0%A1%D0%98/%D0%93%D0%9A%20PISA-2018_.pdf (дата обращения: 05.08.2025).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50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44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образовательная программа основного общего образования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600200"/>
            <a:ext cx="4464496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 обеспечить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в урочной деятельности и за счет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деятельности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5"/>
            <a:ext cx="3563685" cy="422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10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91047"/>
            <a:ext cx="2672669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91047"/>
            <a:ext cx="2935320" cy="41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31285"/>
            <a:ext cx="2819772" cy="398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11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777" y="2492896"/>
            <a:ext cx="28860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13" y="1660135"/>
            <a:ext cx="2963788" cy="41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641554"/>
            <a:ext cx="2833504" cy="400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5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6594"/>
            <a:ext cx="230505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Мои документы\банк пед опыта\картинки\пед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2" r="3179"/>
          <a:stretch/>
        </p:blipFill>
        <p:spPr bwMode="auto">
          <a:xfrm>
            <a:off x="3491880" y="1346594"/>
            <a:ext cx="2229411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17248"/>
            <a:ext cx="2395797" cy="338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03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 «Просвещение»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Мои документы\банк пед опыта\картинки\сб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147814" cy="41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Мои документы\банк пед опыта\картинки\сб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5"/>
          <a:stretch/>
        </p:blipFill>
        <p:spPr bwMode="auto">
          <a:xfrm>
            <a:off x="4788024" y="1680203"/>
            <a:ext cx="3516130" cy="41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48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(архив)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2118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19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1323</Words>
  <Application>Microsoft Office PowerPoint</Application>
  <PresentationFormat>Экран (4:3)</PresentationFormat>
  <Paragraphs>80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Учимся для жизни </vt:lpstr>
      <vt:lpstr>Требование стандарта. ФГОС ООО [14]</vt:lpstr>
      <vt:lpstr>Федеральная образовательная программа основного общего образования [13]</vt:lpstr>
      <vt:lpstr>Методические рекомендации</vt:lpstr>
      <vt:lpstr>Методические рекомендации</vt:lpstr>
      <vt:lpstr>Литература </vt:lpstr>
      <vt:lpstr>Издательство «Просвещение»</vt:lpstr>
      <vt:lpstr>Ресурсы (архив) </vt:lpstr>
      <vt:lpstr>Ресурсы (не доступен) </vt:lpstr>
      <vt:lpstr>Курсовая подготовка  (издательство «Просвещение»</vt:lpstr>
      <vt:lpstr>Функциональная грамотность </vt:lpstr>
      <vt:lpstr>Компоненты функциональной грамотности </vt:lpstr>
      <vt:lpstr>Глобальная компетентность и «глобальные компетенции»</vt:lpstr>
      <vt:lpstr>Пример кейса (5 класс) </vt:lpstr>
      <vt:lpstr>Пример кейса (6 класс)</vt:lpstr>
      <vt:lpstr>Критерии оценивания </vt:lpstr>
      <vt:lpstr>Критическое мышление – </vt:lpstr>
      <vt:lpstr>Технология развития критического мышления </vt:lpstr>
      <vt:lpstr>Формирование функциональной грамотности в лицее</vt:lpstr>
      <vt:lpstr>Папки с кейсами </vt:lpstr>
      <vt:lpstr>Рабочие листы </vt:lpstr>
      <vt:lpstr>Рабочая тетрадь (пример 5 класс)</vt:lpstr>
      <vt:lpstr>Фрагменты презентации (пример 6 класс)</vt:lpstr>
      <vt:lpstr>Трудности детей</vt:lpstr>
      <vt:lpstr>Диагностическая работа (5 класс)</vt:lpstr>
      <vt:lpstr>Характеристика заданий и система оценивания диагностической работы (5 класс)</vt:lpstr>
      <vt:lpstr>Результаты </vt:lpstr>
      <vt:lpstr>Список литературы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2025-08-13T06:54:57Z</dcterms:created>
  <dcterms:modified xsi:type="dcterms:W3CDTF">2025-09-03T16:18:48Z</dcterms:modified>
</cp:coreProperties>
</file>